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346" r:id="rId3"/>
    <p:sldId id="347" r:id="rId4"/>
    <p:sldId id="259" r:id="rId5"/>
    <p:sldId id="348" r:id="rId6"/>
    <p:sldId id="349" r:id="rId7"/>
    <p:sldId id="353" r:id="rId8"/>
    <p:sldId id="354" r:id="rId9"/>
    <p:sldId id="355" r:id="rId10"/>
    <p:sldId id="350" r:id="rId11"/>
    <p:sldId id="351" r:id="rId12"/>
    <p:sldId id="352" r:id="rId13"/>
    <p:sldId id="340" r:id="rId14"/>
    <p:sldId id="356" r:id="rId15"/>
    <p:sldId id="339" r:id="rId16"/>
    <p:sldId id="345" r:id="rId17"/>
    <p:sldId id="32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660033"/>
    <a:srgbClr val="FFFF66"/>
    <a:srgbClr val="990000"/>
    <a:srgbClr val="006600"/>
    <a:srgbClr val="008000"/>
    <a:srgbClr val="00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057" autoAdjust="0"/>
    <p:restoredTop sz="89620" autoAdjust="0"/>
  </p:normalViewPr>
  <p:slideViewPr>
    <p:cSldViewPr>
      <p:cViewPr>
        <p:scale>
          <a:sx n="100" d="100"/>
          <a:sy n="100" d="100"/>
        </p:scale>
        <p:origin x="-54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A97734-2A4D-4381-85A2-1677CA56288D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14E20D-8D3B-48BE-94B5-D39D70F5A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23FE1-6591-499F-94DB-0F9A0B00A9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FFE7-8B5A-4FB3-8E51-39D804AD8EAA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1FF6-B7D3-43CC-B939-2F9DFA8B3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B6A4-1D76-4970-819F-94229C7EEA68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C8E2-63E5-49CD-96A9-4E7D746D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D2B9-9FA1-4CB8-8753-C70A6B0D2340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8638-ACEC-4F75-9531-6BFF6BF4A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F952-D391-4617-906F-86A174239706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32D5-9A20-44FC-9C2F-210AD9B3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3FAB-CDB3-495B-9831-BCF21B8E5E01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D891-C0A3-4A63-AF40-BA09A0CFA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38B7-EB46-4556-9BB8-B9384D8A8C45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6930-6742-43EB-93A0-EAEB9F45D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3F2C-5FCA-4BD9-A2A0-EDE71A02886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5474-E20B-4735-84C3-12D8A68AA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55DE-B7D1-47EE-814B-4010F180E3BE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8CC2-6559-469C-9C73-EFEAA87C4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C4B8-CD2D-41A3-9119-0A83407BA34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BACE-1511-47FE-8E7D-2C3B1AF66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C2C-3435-484A-9E05-179D23CC3EFC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839D-A16C-44C7-BC62-D64CA0F9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9AE8-E8F2-439E-A1B7-6F1B43CB9419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2EA13-1869-4D7A-8F6B-DDB7AE21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6BAF46-0951-4A57-B4F5-10FB71ED0763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B8C6FE-16DA-4F7D-ADA6-5C076C98B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552" y="-675456"/>
            <a:ext cx="8756114" cy="18894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>
                <a:solidFill>
                  <a:srgbClr val="FFFF66"/>
                </a:solidFill>
                <a:effectLst/>
              </a:rPr>
              <a:t>Русский музей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30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Новая папка (2)\russk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3" y="1268413"/>
            <a:ext cx="728503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476250"/>
            <a:ext cx="9144000" cy="5545138"/>
          </a:xfrm>
          <a:prstGeom prst="wedgeEllipseCallou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роль сыграл император Александр III в создании музея?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0" y="476250"/>
            <a:ext cx="9144000" cy="5545138"/>
          </a:xfrm>
          <a:prstGeom prst="wedgeEllipseCallou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изменения происходили с Русским музеем в течение XIX–XXI веков?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0" y="476672"/>
            <a:ext cx="9144000" cy="554461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произойдёт, если музей вдруг перестанет существовать?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5780088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66"/>
                </a:solidFill>
              </a:rPr>
              <a:t>Ж. Боумхен. Фрагменты с крыши Зимнего дворца</a:t>
            </a:r>
          </a:p>
        </p:txBody>
      </p:sp>
      <p:pic>
        <p:nvPicPr>
          <p:cNvPr id="2050" name="Picture 2" descr="C:\Users\Софья\Downloads\Новая папка (2)\rusmusei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52400"/>
            <a:ext cx="47037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Софья\Downloads\Новая папка (2)\rusmusei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916113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5516563"/>
            <a:ext cx="8358188" cy="1209675"/>
          </a:xfrm>
        </p:spPr>
        <p:txBody>
          <a:bodyPr/>
          <a:lstStyle/>
          <a:p>
            <a:pPr marR="0" algn="ctr"/>
            <a:r>
              <a:rPr lang="ru-RU" sz="3600" smtClean="0">
                <a:solidFill>
                  <a:srgbClr val="000066"/>
                </a:solidFill>
              </a:rPr>
              <a:t>П.П.</a:t>
            </a:r>
            <a:r>
              <a:rPr lang="ru-RU" sz="360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600" smtClean="0">
                <a:solidFill>
                  <a:srgbClr val="000066"/>
                </a:solidFill>
              </a:rPr>
              <a:t>Соколов </a:t>
            </a:r>
            <a:r>
              <a:rPr lang="ru-RU" sz="3600" smtClean="0">
                <a:solidFill>
                  <a:srgbClr val="000066"/>
                </a:solidFill>
                <a:latin typeface="Arial" charset="0"/>
              </a:rPr>
              <a:t>«</a:t>
            </a:r>
            <a:r>
              <a:rPr lang="ru-RU" sz="3600" smtClean="0">
                <a:solidFill>
                  <a:srgbClr val="000066"/>
                </a:solidFill>
              </a:rPr>
              <a:t>Молочница с разбитым кувшином</a:t>
            </a:r>
            <a:r>
              <a:rPr lang="ru-RU" sz="3600" smtClean="0">
                <a:solidFill>
                  <a:srgbClr val="000066"/>
                </a:solidFill>
                <a:latin typeface="Arial" charset="0"/>
              </a:rPr>
              <a:t>»</a:t>
            </a:r>
          </a:p>
        </p:txBody>
      </p:sp>
      <p:pic>
        <p:nvPicPr>
          <p:cNvPr id="3074" name="Picture 2" descr="C:\Users\Софья\Downloads\Новая папка (2)\rusmusei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63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975350"/>
            <a:ext cx="8785225" cy="882650"/>
          </a:xfrm>
        </p:spPr>
        <p:txBody>
          <a:bodyPr/>
          <a:lstStyle/>
          <a:p>
            <a:pPr marR="0" algn="ctr"/>
            <a:r>
              <a:rPr lang="ru-RU" sz="3800" smtClean="0">
                <a:solidFill>
                  <a:srgbClr val="000066"/>
                </a:solidFill>
                <a:latin typeface="Arial" charset="0"/>
              </a:rPr>
              <a:t>«</a:t>
            </a:r>
            <a:r>
              <a:rPr lang="ru-RU" sz="3800" smtClean="0">
                <a:solidFill>
                  <a:srgbClr val="000066"/>
                </a:solidFill>
              </a:rPr>
              <a:t>Давид</a:t>
            </a:r>
            <a:r>
              <a:rPr lang="ru-RU" sz="3800" smtClean="0">
                <a:solidFill>
                  <a:srgbClr val="000066"/>
                </a:solidFill>
                <a:latin typeface="Arial" charset="0"/>
              </a:rPr>
              <a:t>»</a:t>
            </a:r>
            <a:r>
              <a:rPr lang="ru-RU" sz="3800" smtClean="0">
                <a:solidFill>
                  <a:srgbClr val="000066"/>
                </a:solidFill>
              </a:rPr>
              <a:t> 1849 г. Скульптор А.Н. Беляев</a:t>
            </a:r>
          </a:p>
        </p:txBody>
      </p:sp>
      <p:pic>
        <p:nvPicPr>
          <p:cNvPr id="4098" name="Picture 2" descr="C:\Users\Софья\Downloads\Новая папка (2)\rusmusei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260350"/>
            <a:ext cx="7545387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867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8350" y="6165850"/>
            <a:ext cx="7907338" cy="603250"/>
          </a:xfrm>
        </p:spPr>
        <p:txBody>
          <a:bodyPr/>
          <a:lstStyle/>
          <a:p>
            <a:pPr marR="0" algn="l"/>
            <a:r>
              <a:rPr lang="ru-RU" sz="3200" smtClean="0">
                <a:solidFill>
                  <a:srgbClr val="002060"/>
                </a:solidFill>
              </a:rPr>
              <a:t>К. Брюллов. </a:t>
            </a:r>
            <a:r>
              <a:rPr lang="ru-RU" sz="3200" smtClean="0">
                <a:solidFill>
                  <a:srgbClr val="002060"/>
                </a:solidFill>
                <a:latin typeface="Arial" charset="0"/>
              </a:rPr>
              <a:t>«</a:t>
            </a:r>
            <a:r>
              <a:rPr lang="ru-RU" sz="3200" smtClean="0">
                <a:solidFill>
                  <a:srgbClr val="002060"/>
                </a:solidFill>
              </a:rPr>
              <a:t>Последний день Помпеи</a:t>
            </a:r>
            <a:r>
              <a:rPr lang="ru-RU" sz="3200" smtClean="0">
                <a:solidFill>
                  <a:srgbClr val="002060"/>
                </a:solidFill>
                <a:latin typeface="Arial" charset="0"/>
              </a:rPr>
              <a:t>»</a:t>
            </a:r>
          </a:p>
        </p:txBody>
      </p:sp>
      <p:pic>
        <p:nvPicPr>
          <p:cNvPr id="28675" name="Picture 2" descr="C:\Users\msi\Downloads\муз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260350"/>
            <a:ext cx="7670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964" y="2204864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роль играют музеи в нашей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0825" y="0"/>
            <a:ext cx="8642350" cy="836613"/>
          </a:xfrm>
          <a:prstGeom prst="wedgeRoundRectCallout">
            <a:avLst>
              <a:gd name="adj1" fmla="val -20377"/>
              <a:gd name="adj2" fmla="val 37456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Выполните синквейн на тему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«Русский музей»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052513"/>
            <a:ext cx="9144000" cy="5689600"/>
          </a:xfrm>
          <a:prstGeom prst="wedgeRoundRectCallout">
            <a:avLst>
              <a:gd name="adj1" fmla="val -20416"/>
              <a:gd name="adj2" fmla="val 4887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1-я строка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одно слово, обычно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существительное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отражающее главную идею, в данном случае «Русский музей»;</a:t>
            </a:r>
          </a:p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2-я строка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два слова,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прилагательные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описывающие основную мысль;</a:t>
            </a:r>
          </a:p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3-я строка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три слова,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описывающие действия в рамках темы;</a:t>
            </a:r>
          </a:p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4-я строка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нескольких слов, выражающая отношение к теме;</a:t>
            </a:r>
          </a:p>
          <a:p>
            <a:pPr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5-я строка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одно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(ассоциация, синоним к теме, обычно существительное, допускается описательный оборот, эмоциональное отношение к теме).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700" b="1" smtClean="0">
              <a:solidFill>
                <a:srgbClr val="FFCC00"/>
              </a:solidFill>
            </a:endParaRPr>
          </a:p>
          <a:p>
            <a:r>
              <a:rPr lang="ru-RU" sz="4000" b="1" smtClean="0">
                <a:solidFill>
                  <a:srgbClr val="FFFF66"/>
                </a:solidFill>
              </a:rPr>
              <a:t>– </a:t>
            </a:r>
            <a:r>
              <a:rPr lang="ru-RU" sz="3900" b="1" smtClean="0">
                <a:solidFill>
                  <a:srgbClr val="FFFF00"/>
                </a:solidFill>
              </a:rPr>
              <a:t>Что нам нужно было сделать?</a:t>
            </a:r>
            <a:endParaRPr lang="ru-RU" sz="4300" b="1" smtClean="0">
              <a:solidFill>
                <a:srgbClr val="FFFF00"/>
              </a:solidFill>
            </a:endParaRPr>
          </a:p>
          <a:p>
            <a:r>
              <a:rPr lang="ru-RU" sz="4000" b="1" smtClean="0">
                <a:solidFill>
                  <a:srgbClr val="006600"/>
                </a:solidFill>
              </a:rPr>
              <a:t>–</a:t>
            </a:r>
            <a:r>
              <a:rPr lang="en-US" sz="4000" b="1" smtClean="0">
                <a:solidFill>
                  <a:srgbClr val="006600"/>
                </a:solidFill>
              </a:rPr>
              <a:t> </a:t>
            </a:r>
            <a:r>
              <a:rPr lang="ru-RU" sz="4000" b="1" smtClean="0">
                <a:solidFill>
                  <a:srgbClr val="006600"/>
                </a:solidFill>
              </a:rPr>
              <a:t>Мы выполнили работу?</a:t>
            </a:r>
            <a:endParaRPr lang="en-US" sz="4000" b="1" smtClean="0">
              <a:solidFill>
                <a:srgbClr val="006600"/>
              </a:solidFill>
            </a:endParaRPr>
          </a:p>
          <a:p>
            <a:r>
              <a:rPr lang="ru-RU" sz="4000" b="1" smtClean="0">
                <a:solidFill>
                  <a:srgbClr val="00B0F0"/>
                </a:solidFill>
              </a:rPr>
              <a:t>–</a:t>
            </a:r>
            <a:r>
              <a:rPr lang="en-US" sz="4000" b="1" smtClean="0">
                <a:solidFill>
                  <a:srgbClr val="00B0F0"/>
                </a:solidFill>
              </a:rPr>
              <a:t> </a:t>
            </a:r>
            <a:r>
              <a:rPr lang="ru-RU" sz="4000" b="1" smtClean="0">
                <a:solidFill>
                  <a:srgbClr val="00B0F0"/>
                </a:solidFill>
              </a:rPr>
              <a:t>Самостоятельно или с помощью? С чьей? </a:t>
            </a:r>
            <a:endParaRPr lang="en-US" sz="4000" b="1" smtClean="0">
              <a:solidFill>
                <a:srgbClr val="00B0F0"/>
              </a:solidFill>
            </a:endParaRPr>
          </a:p>
          <a:p>
            <a:r>
              <a:rPr lang="ru-RU" sz="4000" b="1" smtClean="0">
                <a:solidFill>
                  <a:srgbClr val="002060"/>
                </a:solidFill>
              </a:rPr>
              <a:t>– </a:t>
            </a:r>
            <a:r>
              <a:rPr lang="ru-RU" sz="4000" b="1" smtClean="0">
                <a:solidFill>
                  <a:srgbClr val="000066"/>
                </a:solidFill>
              </a:rPr>
              <a:t>Как мы оценим свою работу?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700" y="260648"/>
            <a:ext cx="8568952" cy="6192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XIX </a:t>
            </a: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век: для Русского музея император Александр III повелел приобрести Михайловский дворец со всеми принадлежащими к нему флигелями, службами и садом. Указ императора об учреждении этого музея начинался словами: «Незабвенный Родитель Наш, в мудрой заботливости о развитии и процветании отечественного искусства, </a:t>
            </a:r>
            <a:r>
              <a:rPr lang="ru-RU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предуказал</a:t>
            </a:r>
            <a:r>
              <a:rPr lang="ru-RU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необходимость образования в С.-Петербурге обширного Музея, в коем были бы сосредоточены выдающиеся произведения русской живописи и ваяния».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395288" y="620713"/>
            <a:ext cx="8316912" cy="5184775"/>
          </a:xfrm>
          <a:prstGeom prst="wedgeEllipseCallout">
            <a:avLst>
              <a:gd name="adj1" fmla="val 37117"/>
              <a:gd name="adj2" fmla="val 6029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государство в XIX веке относилось к музеям?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568952" cy="6264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400">
                <a:solidFill>
                  <a:srgbClr val="660033"/>
                </a:solidFill>
                <a:latin typeface="Arial" charset="0"/>
                <a:cs typeface="Arial" charset="0"/>
              </a:rPr>
              <a:t>   XXI век – из обращения к президенту: «Высокие достижения не могут служить гарантией безопасности и стабильного существования общественного музея в России. В настоящее время музей (Н. Рериха) находится на грани прекращения своего существования:</a:t>
            </a:r>
          </a:p>
          <a:p>
            <a:pPr algn="just"/>
            <a:r>
              <a:rPr lang="ru-RU" sz="2400">
                <a:solidFill>
                  <a:srgbClr val="660033"/>
                </a:solidFill>
                <a:latin typeface="Arial" charset="0"/>
                <a:cs typeface="Arial" charset="0"/>
              </a:rPr>
              <a:t>– Министерство культуры стремится изъять у МЦР наследие Рерихов, разрушив тем самым общественный музей;</a:t>
            </a:r>
          </a:p>
          <a:p>
            <a:pPr algn="just"/>
            <a:r>
              <a:rPr lang="ru-RU" sz="2400">
                <a:solidFill>
                  <a:srgbClr val="660033"/>
                </a:solidFill>
                <a:latin typeface="Arial" charset="0"/>
                <a:cs typeface="Arial" charset="0"/>
              </a:rPr>
              <a:t>– Департамент имущества Москвы в течение многих лет затягивает предоставление льгот МЦР по аренде усадьбы Лопухиных, где расположен музей, в результате чего задолженность по арендной плате составила 24 млн рублей…» (Н. Сологубский)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03238" y="981075"/>
            <a:ext cx="8316912" cy="4897438"/>
          </a:xfrm>
          <a:prstGeom prst="wedgeEllipseCallout">
            <a:avLst>
              <a:gd name="adj1" fmla="val 43072"/>
              <a:gd name="adj2" fmla="val 6094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государство в XXI веке относится к музеям?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431800" y="908050"/>
            <a:ext cx="8388350" cy="4897438"/>
          </a:xfrm>
          <a:prstGeom prst="wedgeEllipseCallout">
            <a:avLst>
              <a:gd name="adj1" fmla="val -41043"/>
              <a:gd name="adj2" fmla="val 60555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вы как думаете, как правильно поступать?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628800"/>
            <a:ext cx="8712968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роль играют музеи в нашей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713787" cy="1125538"/>
          </a:xfrm>
          <a:prstGeom prst="wedgeRoundRectCallout">
            <a:avLst>
              <a:gd name="adj1" fmla="val -18865"/>
              <a:gd name="adj2" fmla="val 47296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портретов известных личностей, вы видите изображения зданий, принадлежащих Русскому музею. Охарактеризуйте эти здания. Что в них необычного?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2592387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268413"/>
            <a:ext cx="21129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1775" y="4059238"/>
            <a:ext cx="3762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713" y="1239838"/>
            <a:ext cx="4054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2075"/>
            <a:ext cx="41751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79375"/>
            <a:ext cx="3692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9188" y="3395663"/>
            <a:ext cx="457676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863" y="3535363"/>
            <a:ext cx="1860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250825"/>
            <a:ext cx="603885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912813"/>
            <a:ext cx="866933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844675"/>
            <a:ext cx="86804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51825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3530</TotalTime>
  <Words>348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188</cp:revision>
  <dcterms:created xsi:type="dcterms:W3CDTF">2012-09-17T15:13:52Z</dcterms:created>
  <dcterms:modified xsi:type="dcterms:W3CDTF">2014-02-26T10:19:08Z</dcterms:modified>
</cp:coreProperties>
</file>